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76" r:id="rId6"/>
    <p:sldId id="301" r:id="rId7"/>
    <p:sldId id="297" r:id="rId8"/>
    <p:sldId id="294" r:id="rId9"/>
    <p:sldId id="280" r:id="rId10"/>
    <p:sldId id="287" r:id="rId11"/>
    <p:sldId id="288" r:id="rId12"/>
    <p:sldId id="300" r:id="rId13"/>
    <p:sldId id="281" r:id="rId14"/>
    <p:sldId id="271" r:id="rId15"/>
  </p:sldIdLst>
  <p:sldSz cx="13004800" cy="97536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6D4"/>
    <a:srgbClr val="0096D3"/>
    <a:srgbClr val="72727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7" autoAdjust="0"/>
    <p:restoredTop sz="94660"/>
  </p:normalViewPr>
  <p:slideViewPr>
    <p:cSldViewPr>
      <p:cViewPr varScale="1">
        <p:scale>
          <a:sx n="55" d="100"/>
          <a:sy n="55" d="100"/>
        </p:scale>
        <p:origin x="1694" y="4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70" cy="496009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l">
              <a:defRPr sz="900"/>
            </a:lvl1pPr>
          </a:lstStyle>
          <a:p>
            <a:r>
              <a:rPr lang="de-DE"/>
              <a:t>cv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46" y="1"/>
            <a:ext cx="2945770" cy="496009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r">
              <a:defRPr sz="900"/>
            </a:lvl1pPr>
          </a:lstStyle>
          <a:p>
            <a:fld id="{527C248A-E294-104F-8549-45F3DC0426E3}" type="datetime1">
              <a:rPr lang="de-DE" smtClean="0"/>
              <a:pPr/>
              <a:t>20.09.2023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015"/>
            <a:ext cx="2945770" cy="496009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46" y="9429015"/>
            <a:ext cx="2945770" cy="496009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r">
              <a:defRPr sz="9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912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70" cy="496009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l">
              <a:defRPr sz="900"/>
            </a:lvl1pPr>
          </a:lstStyle>
          <a:p>
            <a:r>
              <a:rPr lang="de-DE"/>
              <a:t>cv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46" y="1"/>
            <a:ext cx="2945770" cy="496009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r">
              <a:defRPr sz="900"/>
            </a:lvl1pPr>
          </a:lstStyle>
          <a:p>
            <a:fld id="{9E769745-F869-354D-93AB-31F3495071FA}" type="datetime1">
              <a:rPr lang="de-DE" smtClean="0"/>
              <a:pPr/>
              <a:t>20.09.2023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7190" tIns="33595" rIns="67190" bIns="3359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2" y="4714506"/>
            <a:ext cx="5438472" cy="4467311"/>
          </a:xfrm>
          <a:prstGeom prst="rect">
            <a:avLst/>
          </a:prstGeom>
        </p:spPr>
        <p:txBody>
          <a:bodyPr vert="horz" lIns="67190" tIns="33595" rIns="67190" bIns="33595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015"/>
            <a:ext cx="2945770" cy="496009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46" y="9429015"/>
            <a:ext cx="2945770" cy="496009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r">
              <a:defRPr sz="9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0361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384630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cv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42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cv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16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8400" y="5791200"/>
            <a:ext cx="91033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595959"/>
                </a:solidFill>
                <a:latin typeface="+mj-lt"/>
              </a:defRPr>
            </a:lvl1pPr>
          </a:lstStyle>
          <a:p>
            <a:pPr defTabSz="815975">
              <a:buFont typeface="Times New Roman" charset="0"/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Geneva" charset="0"/>
              <a:cs typeface="Geneva" charset="0"/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2509-F23B-C64B-A803-42EE7C939400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93800" y="4038600"/>
            <a:ext cx="10841997" cy="769441"/>
          </a:xfrm>
        </p:spPr>
        <p:txBody>
          <a:bodyPr vert="horz"/>
          <a:lstStyle>
            <a:lvl1pPr>
              <a:defRPr sz="5000">
                <a:solidFill>
                  <a:srgbClr val="0F96D4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1168400" y="3429000"/>
            <a:ext cx="8229600" cy="369332"/>
          </a:xfrm>
        </p:spPr>
        <p:txBody>
          <a:bodyPr lIns="0" tIns="0" rIns="0" bIns="0"/>
          <a:lstStyle>
            <a:lvl1pPr>
              <a:defRPr sz="2400" b="0" i="0" cap="small">
                <a:solidFill>
                  <a:srgbClr val="595959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81401" y="1874982"/>
            <a:ext cx="10841997" cy="677108"/>
          </a:xfrm>
        </p:spPr>
        <p:txBody>
          <a:bodyPr lIns="0" tIns="0" rIns="0" bIns="0"/>
          <a:lstStyle>
            <a:lvl1pPr>
              <a:defRPr sz="4400" b="0" i="0">
                <a:solidFill>
                  <a:srgbClr val="0F96D4"/>
                </a:solidFill>
                <a:latin typeface="+mj-lt"/>
                <a:cs typeface="DINPro"/>
              </a:defRPr>
            </a:lvl1pPr>
          </a:lstStyle>
          <a:p>
            <a:r>
              <a:rPr lang="de-DE" sz="4400" dirty="0">
                <a:solidFill>
                  <a:srgbClr val="0F96D4"/>
                </a:solidFill>
              </a:rPr>
              <a:t>Folientitel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0" y="3048000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595959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6739-710B-D346-A76A-8EF9969DF470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9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81401" y="1874982"/>
            <a:ext cx="10841997" cy="677108"/>
          </a:xfrm>
        </p:spPr>
        <p:txBody>
          <a:bodyPr lIns="0" tIns="0" rIns="0" bIns="0"/>
          <a:lstStyle>
            <a:lvl1pPr>
              <a:defRPr sz="4400" b="0" i="0">
                <a:solidFill>
                  <a:srgbClr val="0F96D4"/>
                </a:solidFill>
                <a:latin typeface="+mj-lt"/>
                <a:cs typeface="DINPro"/>
              </a:defRPr>
            </a:lvl1pPr>
          </a:lstStyle>
          <a:p>
            <a:r>
              <a:rPr lang="de-DE" sz="4400" dirty="0">
                <a:solidFill>
                  <a:srgbClr val="0F96D4"/>
                </a:solidFill>
              </a:rPr>
              <a:t>Folientitel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1" y="3048000"/>
            <a:ext cx="8265599" cy="369332"/>
          </a:xfrm>
        </p:spPr>
        <p:txBody>
          <a:bodyPr lIns="0" tIns="0" rIns="0" bIns="0"/>
          <a:lstStyle>
            <a:lvl1pPr>
              <a:spcAft>
                <a:spcPts val="600"/>
              </a:spcAft>
              <a:buClr>
                <a:srgbClr val="0F96D4"/>
              </a:buClr>
              <a:buSzPct val="104000"/>
              <a:buFont typeface="Wingdings" charset="2"/>
              <a:buChar char="§"/>
              <a:defRPr sz="2400" b="0" i="0" baseline="0">
                <a:solidFill>
                  <a:srgbClr val="595959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5082-582E-244C-854F-D05B274BA6D7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9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2" y="2325623"/>
            <a:ext cx="13004798" cy="666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bk object 75"/>
          <p:cNvSpPr>
            <a:spLocks noChangeAspect="1"/>
          </p:cNvSpPr>
          <p:nvPr userDrawn="1"/>
        </p:nvSpPr>
        <p:spPr>
          <a:xfrm>
            <a:off x="0" y="1371600"/>
            <a:ext cx="13004800" cy="964565"/>
          </a:xfrm>
          <a:custGeom>
            <a:avLst/>
            <a:gdLst/>
            <a:ahLst/>
            <a:cxnLst/>
            <a:rect l="l" t="t" r="r" b="b"/>
            <a:pathLst>
              <a:path w="13004800" h="964565">
                <a:moveTo>
                  <a:pt x="0" y="964196"/>
                </a:moveTo>
                <a:lnTo>
                  <a:pt x="13004800" y="964196"/>
                </a:lnTo>
                <a:lnTo>
                  <a:pt x="13004800" y="0"/>
                </a:lnTo>
                <a:lnTo>
                  <a:pt x="0" y="0"/>
                </a:lnTo>
                <a:lnTo>
                  <a:pt x="0" y="964196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1401" y="1516381"/>
            <a:ext cx="10841997" cy="523220"/>
          </a:xfrm>
        </p:spPr>
        <p:txBody>
          <a:bodyPr lIns="0" tIns="0" rIns="0" bIns="0"/>
          <a:lstStyle>
            <a:lvl1pPr>
              <a:defRPr sz="3400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66E1-990F-8549-B27F-AF4A6CC69BA6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6350000" y="2325623"/>
            <a:ext cx="6671462" cy="666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bk object 75"/>
          <p:cNvSpPr>
            <a:spLocks noChangeAspect="1"/>
          </p:cNvSpPr>
          <p:nvPr userDrawn="1"/>
        </p:nvSpPr>
        <p:spPr>
          <a:xfrm>
            <a:off x="0" y="1371600"/>
            <a:ext cx="13004800" cy="964565"/>
          </a:xfrm>
          <a:custGeom>
            <a:avLst/>
            <a:gdLst/>
            <a:ahLst/>
            <a:cxnLst/>
            <a:rect l="l" t="t" r="r" b="b"/>
            <a:pathLst>
              <a:path w="13004800" h="964565">
                <a:moveTo>
                  <a:pt x="0" y="964196"/>
                </a:moveTo>
                <a:lnTo>
                  <a:pt x="13004800" y="964196"/>
                </a:lnTo>
                <a:lnTo>
                  <a:pt x="13004800" y="0"/>
                </a:lnTo>
                <a:lnTo>
                  <a:pt x="0" y="0"/>
                </a:lnTo>
                <a:lnTo>
                  <a:pt x="0" y="964196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81401" y="1516381"/>
            <a:ext cx="10841997" cy="523220"/>
          </a:xfrm>
        </p:spPr>
        <p:txBody>
          <a:bodyPr lIns="0" tIns="0" rIns="0" bIns="0"/>
          <a:lstStyle>
            <a:lvl1pPr>
              <a:defRPr sz="3400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 hinzufügen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9F1F-3B2D-2E43-ACEB-AE0978F89715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2" name="Holder 3"/>
          <p:cNvSpPr>
            <a:spLocks noGrp="1"/>
          </p:cNvSpPr>
          <p:nvPr>
            <p:ph type="body" idx="1"/>
          </p:nvPr>
        </p:nvSpPr>
        <p:spPr>
          <a:xfrm>
            <a:off x="1016000" y="3048000"/>
            <a:ext cx="45720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Holder 4"/>
          <p:cNvSpPr>
            <a:spLocks noGrp="1"/>
          </p:cNvSpPr>
          <p:nvPr>
            <p:ph type="ftr" sz="quarter" idx="10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11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2B7D-6F58-FD41-9A1B-856A95C6217B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0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2"/>
          <p:cNvSpPr/>
          <p:nvPr userDrawn="1"/>
        </p:nvSpPr>
        <p:spPr>
          <a:xfrm>
            <a:off x="0" y="1384300"/>
            <a:ext cx="13004800" cy="76073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6"/>
          <p:cNvSpPr txBox="1">
            <a:spLocks noGrp="1"/>
          </p:cNvSpPr>
          <p:nvPr userDrawn="1">
            <p:ph type="title" hasCustomPrompt="1"/>
          </p:nvPr>
        </p:nvSpPr>
        <p:spPr>
          <a:xfrm>
            <a:off x="5359400" y="5257800"/>
            <a:ext cx="6172200" cy="984885"/>
          </a:xfrm>
        </p:spPr>
        <p:txBody>
          <a:bodyPr/>
          <a:lstStyle>
            <a:lvl1pPr>
              <a:defRPr sz="3200" cap="small">
                <a:latin typeface="+mj-lt"/>
              </a:defRPr>
            </a:lvl1pPr>
          </a:lstStyle>
          <a:p>
            <a:r>
              <a:rPr lang="de-DE" dirty="0"/>
              <a:t>v</a:t>
            </a:r>
            <a:r>
              <a:rPr lang="en-US" dirty="0" err="1"/>
              <a:t>ielen</a:t>
            </a:r>
            <a:r>
              <a:rPr lang="en-US" dirty="0"/>
              <a:t> dank</a:t>
            </a:r>
            <a:br>
              <a:rPr lang="en-US" dirty="0"/>
            </a:b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endParaRPr lang="de-DE" dirty="0"/>
          </a:p>
        </p:txBody>
      </p:sp>
      <p:sp>
        <p:nvSpPr>
          <p:cNvPr id="74" name="object 66"/>
          <p:cNvSpPr/>
          <p:nvPr userDrawn="1"/>
        </p:nvSpPr>
        <p:spPr>
          <a:xfrm>
            <a:off x="3530599" y="2707957"/>
            <a:ext cx="2355850" cy="23558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iß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1401" y="1874982"/>
            <a:ext cx="10841997" cy="46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DINPro"/>
                <a:cs typeface="DIN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6125" y="3295548"/>
            <a:ext cx="6432550" cy="275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75756"/>
                </a:solidFill>
                <a:latin typeface="DINPro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 dirty="0"/>
              <a:t>The Göttingen Campus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2B95-229A-6C4B-A656-3D33B7154AAB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0" name="Bild 59" descr="GC_Logo_4c_grau-blau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171450"/>
            <a:ext cx="1892789" cy="95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4" r:id="rId4"/>
    <p:sldLayoutId id="2147483667" r:id="rId5"/>
    <p:sldLayoutId id="2147483663" r:id="rId6"/>
    <p:sldLayoutId id="2147483665" r:id="rId7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"/>
          </p:nvPr>
        </p:nvSpPr>
        <p:spPr>
          <a:xfrm>
            <a:off x="1168400" y="5791200"/>
            <a:ext cx="9103360" cy="369332"/>
          </a:xfrm>
        </p:spPr>
        <p:txBody>
          <a:bodyPr/>
          <a:lstStyle/>
          <a:p>
            <a:r>
              <a:rPr lang="de-DE" dirty="0"/>
              <a:t>A STRONG ALLIANCE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Göttingen Campus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1066"/>
            <a:ext cx="13004800" cy="7704857"/>
          </a:xfrm>
          <a:prstGeom prst="rect">
            <a:avLst/>
          </a:prstGeom>
        </p:spPr>
      </p:pic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</p:spPr>
        <p:txBody>
          <a:bodyPr/>
          <a:lstStyle/>
          <a:p>
            <a:r>
              <a:rPr lang="de-DE" dirty="0"/>
              <a:t>The Göttingen Campus</a:t>
            </a:r>
          </a:p>
          <a:p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</p:spPr>
        <p:txBody>
          <a:bodyPr/>
          <a:lstStyle/>
          <a:p>
            <a:fld id="{B5A66739-710B-D346-A76A-8EF9969DF470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</p:spPr>
        <p:txBody>
          <a:bodyPr/>
          <a:lstStyle/>
          <a:p>
            <a:r>
              <a:rPr lang="de-DE" dirty="0"/>
              <a:t>13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8250557"/>
            <a:ext cx="13004800" cy="791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130375" y="8344217"/>
            <a:ext cx="3808252" cy="276999"/>
          </a:xfrm>
        </p:spPr>
        <p:txBody>
          <a:bodyPr/>
          <a:lstStyle/>
          <a:p>
            <a:r>
              <a:rPr lang="de-DE" sz="1800" dirty="0">
                <a:solidFill>
                  <a:srgbClr val="0096D3"/>
                </a:solidFill>
              </a:rPr>
              <a:t>www.goettingen-campus.de</a:t>
            </a:r>
          </a:p>
        </p:txBody>
      </p:sp>
      <p:sp>
        <p:nvSpPr>
          <p:cNvPr id="3" name="Rechteck 2"/>
          <p:cNvSpPr/>
          <p:nvPr/>
        </p:nvSpPr>
        <p:spPr>
          <a:xfrm>
            <a:off x="1044448" y="8606591"/>
            <a:ext cx="201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rgbClr val="0F96D4"/>
                </a:solidFill>
              </a:rPr>
              <a:t>X: @thegoecampus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The Göttingen Campus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A66739-710B-D346-A76A-8EF9969DF470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9969"/>
            <a:ext cx="13004800" cy="7762006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0" y="8250557"/>
            <a:ext cx="13004800" cy="791418"/>
            <a:chOff x="9382720" y="7109718"/>
            <a:chExt cx="1872208" cy="791418"/>
          </a:xfrm>
        </p:grpSpPr>
        <p:sp>
          <p:nvSpPr>
            <p:cNvPr id="9" name="Rechteck 8"/>
            <p:cNvSpPr/>
            <p:nvPr/>
          </p:nvSpPr>
          <p:spPr>
            <a:xfrm>
              <a:off x="9382720" y="7109718"/>
              <a:ext cx="1872208" cy="7914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9530657" y="7327380"/>
              <a:ext cx="13681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rgbClr val="0096D3"/>
                  </a:solidFill>
                </a:rPr>
                <a:t>GÖTTINGEN</a:t>
              </a:r>
              <a:r>
                <a:rPr lang="de-DE" dirty="0">
                  <a:solidFill>
                    <a:srgbClr val="595959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82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87" y="2788568"/>
            <a:ext cx="12911113" cy="61206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8995" y="1874982"/>
            <a:ext cx="10841997" cy="677108"/>
          </a:xfrm>
        </p:spPr>
        <p:txBody>
          <a:bodyPr/>
          <a:lstStyle/>
          <a:p>
            <a:r>
              <a:rPr lang="de-DE" dirty="0"/>
              <a:t>MEMBERS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The Göttingen Campus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25082-582E-244C-854F-D05B274BA6D7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0185330" y="7829128"/>
            <a:ext cx="1430408" cy="276999"/>
            <a:chOff x="8787496" y="8544904"/>
            <a:chExt cx="1430408" cy="276999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9238704" y="8658296"/>
              <a:ext cx="979200" cy="88672"/>
              <a:chOff x="8086507" y="8669650"/>
              <a:chExt cx="979200" cy="88672"/>
            </a:xfrm>
          </p:grpSpPr>
          <p:cxnSp>
            <p:nvCxnSpPr>
              <p:cNvPr id="9" name="Gerader Verbinder 8"/>
              <p:cNvCxnSpPr/>
              <p:nvPr/>
            </p:nvCxnSpPr>
            <p:spPr>
              <a:xfrm rot="660000" flipH="1" flipV="1">
                <a:off x="8086576" y="8669829"/>
                <a:ext cx="14008" cy="62917"/>
              </a:xfrm>
              <a:prstGeom prst="line">
                <a:avLst/>
              </a:prstGeom>
              <a:ln w="19050">
                <a:solidFill>
                  <a:srgbClr val="0F96D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/>
              <p:cNvCxnSpPr/>
              <p:nvPr/>
            </p:nvCxnSpPr>
            <p:spPr>
              <a:xfrm rot="540000" flipH="1" flipV="1">
                <a:off x="9051558" y="8669650"/>
                <a:ext cx="14008" cy="62917"/>
              </a:xfrm>
              <a:prstGeom prst="line">
                <a:avLst/>
              </a:prstGeom>
              <a:ln w="19050">
                <a:solidFill>
                  <a:srgbClr val="0F96D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/>
              <p:cNvCxnSpPr/>
              <p:nvPr/>
            </p:nvCxnSpPr>
            <p:spPr>
              <a:xfrm rot="-240000" flipH="1" flipV="1">
                <a:off x="8086507" y="8695405"/>
                <a:ext cx="979200" cy="62917"/>
              </a:xfrm>
              <a:prstGeom prst="line">
                <a:avLst/>
              </a:prstGeom>
              <a:ln w="19050">
                <a:solidFill>
                  <a:srgbClr val="0F96D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hteck 14"/>
            <p:cNvSpPr/>
            <p:nvPr/>
          </p:nvSpPr>
          <p:spPr>
            <a:xfrm>
              <a:off x="8787496" y="8544904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F96D4"/>
                  </a:solidFill>
                </a:rPr>
                <a:t>2 km</a:t>
              </a:r>
              <a:endParaRPr lang="de-DE" sz="1200" dirty="0">
                <a:solidFill>
                  <a:srgbClr val="0F96D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46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8408"/>
            <a:ext cx="13004800" cy="770485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The Göttingen Campus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A66739-710B-D346-A76A-8EF9969DF470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461839" y="3447929"/>
            <a:ext cx="9793089" cy="64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81414" y="3557439"/>
            <a:ext cx="9316199" cy="677775"/>
          </a:xfrm>
        </p:spPr>
        <p:txBody>
          <a:bodyPr/>
          <a:lstStyle/>
          <a:p>
            <a:pPr algn="l"/>
            <a:r>
              <a:rPr lang="en-US" dirty="0"/>
              <a:t>Promoting research, teaching, and the training of early career researchers.</a:t>
            </a:r>
            <a:endParaRPr lang="de-DE" dirty="0"/>
          </a:p>
          <a:p>
            <a:endParaRPr lang="de-DE" sz="2000" dirty="0"/>
          </a:p>
        </p:txBody>
      </p:sp>
      <p:sp>
        <p:nvSpPr>
          <p:cNvPr id="9" name="Titel 10"/>
          <p:cNvSpPr txBox="1">
            <a:spLocks/>
          </p:cNvSpPr>
          <p:nvPr/>
        </p:nvSpPr>
        <p:spPr>
          <a:xfrm>
            <a:off x="0" y="2010529"/>
            <a:ext cx="396044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>
            <a:lvl1pPr>
              <a:defRPr sz="3400" b="0" i="0" cap="small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073150"/>
            <a:r>
              <a:rPr lang="de-DE" sz="3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sz="3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61839" y="4235215"/>
            <a:ext cx="9793089" cy="416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31478" y="4349289"/>
            <a:ext cx="936613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F96D4"/>
              </a:buClr>
            </a:pPr>
            <a:r>
              <a:rPr lang="en-US" sz="2400" dirty="0">
                <a:solidFill>
                  <a:srgbClr val="595959"/>
                </a:solidFill>
              </a:rPr>
              <a:t>The aim of the Göttingen Campus is to make a valuable contribution to address the challenges of our time, drawing on:</a:t>
            </a:r>
          </a:p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An exceptionally wide range of subjects </a:t>
            </a:r>
          </a:p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A long-standing tradition of delivering high quality research outputs</a:t>
            </a:r>
          </a:p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Visible and accessible knowledge “for the good of all”</a:t>
            </a:r>
          </a:p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Highly collaborative research in joint projects involving all Campus members</a:t>
            </a:r>
          </a:p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Diversity of research whether from joint or individual projects</a:t>
            </a:r>
          </a:p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A strong emphasis on research-oriented teaching</a:t>
            </a:r>
          </a:p>
        </p:txBody>
      </p:sp>
    </p:spTree>
    <p:extLst>
      <p:ext uri="{BB962C8B-B14F-4D97-AF65-F5344CB8AC3E}">
        <p14:creationId xmlns:p14="http://schemas.microsoft.com/office/powerpoint/2010/main" val="336144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461839" y="3447929"/>
            <a:ext cx="10153129" cy="4999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ASSOCIATE PARTNERS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The Göttingen Campus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A66739-710B-D346-A76A-8EF9969DF470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085" name="Picture 13" descr="http://www.goettingen-campus.de/uploads/pics/Logo_NWFVA_2010_STANDARD_0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978" y="6692234"/>
            <a:ext cx="1947075" cy="62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74" y="5132090"/>
            <a:ext cx="1374936" cy="4097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867" y="7537725"/>
            <a:ext cx="1926745" cy="39414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81" y="6936289"/>
            <a:ext cx="1329956" cy="10368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896" y="3807988"/>
            <a:ext cx="1888752" cy="96741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553" y="3915232"/>
            <a:ext cx="1202855" cy="120285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134" y="5910703"/>
            <a:ext cx="1448474" cy="60679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196" y="3915232"/>
            <a:ext cx="2129741" cy="8666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523" y="6317638"/>
            <a:ext cx="1815089" cy="30856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620" y="6475668"/>
            <a:ext cx="2026312" cy="36711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126" y="5141689"/>
            <a:ext cx="2162991" cy="49908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050" y="7203119"/>
            <a:ext cx="1768208" cy="77002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56" y="3985100"/>
            <a:ext cx="1599997" cy="645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552" y="5891177"/>
            <a:ext cx="2629008" cy="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0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GRADUATE SCHOOLS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The Göttingen Campus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A66739-710B-D346-A76A-8EF9969DF470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472770" y="2814697"/>
            <a:ext cx="66589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595959"/>
                </a:solidFill>
              </a:rPr>
              <a:t>Graduate School of Forest and Agricultural Sciences (GFA)</a:t>
            </a:r>
          </a:p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595959"/>
                </a:solidFill>
              </a:rPr>
              <a:t>Göttingen Graduate School of Social Sciences (GGG)</a:t>
            </a:r>
          </a:p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595959"/>
                </a:solidFill>
              </a:rPr>
              <a:t>Graduate School of Humanities Göttingen (GSGG)</a:t>
            </a:r>
          </a:p>
          <a:p>
            <a:pPr marL="342900" indent="-342900">
              <a:spcAft>
                <a:spcPts val="600"/>
              </a:spcAft>
              <a:buClr>
                <a:srgbClr val="0F96D4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595959"/>
                </a:solidFill>
              </a:rPr>
              <a:t>Georg August University School of Science (GAUSS)</a:t>
            </a:r>
            <a:br>
              <a:rPr lang="en-US" sz="2000" b="1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including: Göttingen Graduate Center for Neurosciences,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Biophysics, and Molecular Biosciences (GGNB)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44448" y="5312570"/>
            <a:ext cx="791608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96D4"/>
              </a:buClr>
              <a:defRPr/>
            </a:pPr>
            <a:r>
              <a:rPr lang="en-US" sz="2400" b="1" dirty="0">
                <a:solidFill>
                  <a:srgbClr val="0096D3"/>
                </a:solidFill>
              </a:rPr>
              <a:t>INTERNATIONAL MAX PLANCK RESEARCH SCHOOLS</a:t>
            </a:r>
            <a:endParaRPr lang="en-US" sz="2400" dirty="0">
              <a:solidFill>
                <a:srgbClr val="0096D3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0F96D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IMPRS for Molecular Biology</a:t>
            </a:r>
          </a:p>
          <a:p>
            <a:pPr marL="800100" lvl="1" indent="-342900">
              <a:spcAft>
                <a:spcPts val="600"/>
              </a:spcAft>
              <a:buClr>
                <a:srgbClr val="0F96D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IMPRS for Neurosciences</a:t>
            </a:r>
          </a:p>
          <a:p>
            <a:pPr marL="800100" lvl="1" indent="-342900">
              <a:spcAft>
                <a:spcPts val="600"/>
              </a:spcAft>
              <a:buClr>
                <a:srgbClr val="0F96D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IMPRS Physics of Biological and Complex Systems</a:t>
            </a:r>
          </a:p>
          <a:p>
            <a:pPr marL="800100" lvl="1" indent="-342900">
              <a:spcAft>
                <a:spcPts val="600"/>
              </a:spcAft>
              <a:buClr>
                <a:srgbClr val="0F96D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</a:rPr>
              <a:t>IMPRS for Solar System Science</a:t>
            </a:r>
          </a:p>
          <a:p>
            <a:pPr marL="800100" lvl="1" indent="-342900">
              <a:spcAft>
                <a:spcPts val="600"/>
              </a:spcAft>
              <a:buClr>
                <a:srgbClr val="0F96D4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595959"/>
                </a:solidFill>
              </a:rPr>
              <a:t>IMPRS </a:t>
            </a:r>
            <a:r>
              <a:rPr lang="de-DE" sz="2000" dirty="0" err="1">
                <a:solidFill>
                  <a:srgbClr val="595959"/>
                </a:solidFill>
              </a:rPr>
              <a:t>for</a:t>
            </a:r>
            <a:r>
              <a:rPr lang="de-DE" sz="2000" dirty="0">
                <a:solidFill>
                  <a:srgbClr val="595959"/>
                </a:solidFill>
              </a:rPr>
              <a:t> Genome Science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62639" y="1559109"/>
            <a:ext cx="4340255" cy="748249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044448" y="7904885"/>
            <a:ext cx="710351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rgbClr val="0096D3"/>
                </a:solidFill>
              </a:rPr>
              <a:t>MAX PLANCK SCHOOL MATTER TO LIFE</a:t>
            </a:r>
            <a:endParaRPr lang="en-US" sz="3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8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6400"/>
            <a:ext cx="13004800" cy="779554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The Göttingen Campus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A66739-710B-D346-A76A-8EF9969DF470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Titel 10"/>
          <p:cNvSpPr txBox="1">
            <a:spLocks/>
          </p:cNvSpPr>
          <p:nvPr/>
        </p:nvSpPr>
        <p:spPr>
          <a:xfrm>
            <a:off x="-50328" y="1997075"/>
            <a:ext cx="1180931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>
            <a:lvl1pPr>
              <a:defRPr sz="3400" b="0" i="0" cap="small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073150"/>
            <a:r>
              <a:rPr lang="de-DE" sz="3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sz="3600" kern="0" dirty="0">
                <a:solidFill>
                  <a:srgbClr val="727272"/>
                </a:solidFill>
              </a:rPr>
              <a:t>JOINT</a:t>
            </a:r>
            <a:r>
              <a:rPr lang="de-DE" sz="3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 &amp; INFORMATION INFRASTRUCTURE</a:t>
            </a:r>
          </a:p>
        </p:txBody>
      </p:sp>
      <p:sp>
        <p:nvSpPr>
          <p:cNvPr id="8" name="Rechteck 7"/>
          <p:cNvSpPr/>
          <p:nvPr/>
        </p:nvSpPr>
        <p:spPr>
          <a:xfrm>
            <a:off x="1249217" y="2716561"/>
            <a:ext cx="6444656" cy="2167156"/>
          </a:xfrm>
          <a:custGeom>
            <a:avLst/>
            <a:gdLst>
              <a:gd name="connsiteX0" fmla="*/ 0 w 5112568"/>
              <a:gd name="connsiteY0" fmla="*/ 0 h 2178445"/>
              <a:gd name="connsiteX1" fmla="*/ 5112568 w 5112568"/>
              <a:gd name="connsiteY1" fmla="*/ 0 h 2178445"/>
              <a:gd name="connsiteX2" fmla="*/ 5112568 w 5112568"/>
              <a:gd name="connsiteY2" fmla="*/ 2178445 h 2178445"/>
              <a:gd name="connsiteX3" fmla="*/ 0 w 5112568"/>
              <a:gd name="connsiteY3" fmla="*/ 2178445 h 2178445"/>
              <a:gd name="connsiteX4" fmla="*/ 0 w 5112568"/>
              <a:gd name="connsiteY4" fmla="*/ 0 h 2178445"/>
              <a:gd name="connsiteX0" fmla="*/ 1004711 w 6117279"/>
              <a:gd name="connsiteY0" fmla="*/ 0 h 2178445"/>
              <a:gd name="connsiteX1" fmla="*/ 6117279 w 6117279"/>
              <a:gd name="connsiteY1" fmla="*/ 0 h 2178445"/>
              <a:gd name="connsiteX2" fmla="*/ 6117279 w 6117279"/>
              <a:gd name="connsiteY2" fmla="*/ 2178445 h 2178445"/>
              <a:gd name="connsiteX3" fmla="*/ 0 w 6117279"/>
              <a:gd name="connsiteY3" fmla="*/ 2167156 h 2178445"/>
              <a:gd name="connsiteX4" fmla="*/ 1004711 w 6117279"/>
              <a:gd name="connsiteY4" fmla="*/ 0 h 2178445"/>
              <a:gd name="connsiteX0" fmla="*/ 1004711 w 6410790"/>
              <a:gd name="connsiteY0" fmla="*/ 0 h 2189734"/>
              <a:gd name="connsiteX1" fmla="*/ 6117279 w 6410790"/>
              <a:gd name="connsiteY1" fmla="*/ 0 h 2189734"/>
              <a:gd name="connsiteX2" fmla="*/ 6410790 w 6410790"/>
              <a:gd name="connsiteY2" fmla="*/ 2189734 h 2189734"/>
              <a:gd name="connsiteX3" fmla="*/ 0 w 6410790"/>
              <a:gd name="connsiteY3" fmla="*/ 2167156 h 2189734"/>
              <a:gd name="connsiteX4" fmla="*/ 1004711 w 6410790"/>
              <a:gd name="connsiteY4" fmla="*/ 0 h 2189734"/>
              <a:gd name="connsiteX0" fmla="*/ 1004711 w 6444656"/>
              <a:gd name="connsiteY0" fmla="*/ 0 h 2167156"/>
              <a:gd name="connsiteX1" fmla="*/ 6117279 w 6444656"/>
              <a:gd name="connsiteY1" fmla="*/ 0 h 2167156"/>
              <a:gd name="connsiteX2" fmla="*/ 6444656 w 6444656"/>
              <a:gd name="connsiteY2" fmla="*/ 2167156 h 2167156"/>
              <a:gd name="connsiteX3" fmla="*/ 0 w 6444656"/>
              <a:gd name="connsiteY3" fmla="*/ 2167156 h 2167156"/>
              <a:gd name="connsiteX4" fmla="*/ 1004711 w 6444656"/>
              <a:gd name="connsiteY4" fmla="*/ 0 h 216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656" h="2167156">
                <a:moveTo>
                  <a:pt x="1004711" y="0"/>
                </a:moveTo>
                <a:lnTo>
                  <a:pt x="6117279" y="0"/>
                </a:lnTo>
                <a:lnTo>
                  <a:pt x="6444656" y="2167156"/>
                </a:lnTo>
                <a:lnTo>
                  <a:pt x="0" y="2167156"/>
                </a:lnTo>
                <a:lnTo>
                  <a:pt x="10047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70552" y="5092824"/>
            <a:ext cx="5168115" cy="3885031"/>
          </a:xfrm>
          <a:custGeom>
            <a:avLst/>
            <a:gdLst>
              <a:gd name="connsiteX0" fmla="*/ 0 w 3203848"/>
              <a:gd name="connsiteY0" fmla="*/ 0 h 2880320"/>
              <a:gd name="connsiteX1" fmla="*/ 3203848 w 3203848"/>
              <a:gd name="connsiteY1" fmla="*/ 0 h 2880320"/>
              <a:gd name="connsiteX2" fmla="*/ 3203848 w 3203848"/>
              <a:gd name="connsiteY2" fmla="*/ 2880320 h 2880320"/>
              <a:gd name="connsiteX3" fmla="*/ 0 w 3203848"/>
              <a:gd name="connsiteY3" fmla="*/ 2880320 h 2880320"/>
              <a:gd name="connsiteX4" fmla="*/ 0 w 3203848"/>
              <a:gd name="connsiteY4" fmla="*/ 0 h 2880320"/>
              <a:gd name="connsiteX0" fmla="*/ 0 w 3203848"/>
              <a:gd name="connsiteY0" fmla="*/ 0 h 3885031"/>
              <a:gd name="connsiteX1" fmla="*/ 3203848 w 3203848"/>
              <a:gd name="connsiteY1" fmla="*/ 0 h 3885031"/>
              <a:gd name="connsiteX2" fmla="*/ 3203848 w 3203848"/>
              <a:gd name="connsiteY2" fmla="*/ 2880320 h 3885031"/>
              <a:gd name="connsiteX3" fmla="*/ 699911 w 3203848"/>
              <a:gd name="connsiteY3" fmla="*/ 3885031 h 3885031"/>
              <a:gd name="connsiteX4" fmla="*/ 0 w 3203848"/>
              <a:gd name="connsiteY4" fmla="*/ 0 h 3885031"/>
              <a:gd name="connsiteX0" fmla="*/ 0 w 5168115"/>
              <a:gd name="connsiteY0" fmla="*/ 0 h 3885031"/>
              <a:gd name="connsiteX1" fmla="*/ 3203848 w 5168115"/>
              <a:gd name="connsiteY1" fmla="*/ 0 h 3885031"/>
              <a:gd name="connsiteX2" fmla="*/ 5168115 w 5168115"/>
              <a:gd name="connsiteY2" fmla="*/ 3885031 h 3885031"/>
              <a:gd name="connsiteX3" fmla="*/ 699911 w 5168115"/>
              <a:gd name="connsiteY3" fmla="*/ 3885031 h 3885031"/>
              <a:gd name="connsiteX4" fmla="*/ 0 w 5168115"/>
              <a:gd name="connsiteY4" fmla="*/ 0 h 388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115" h="3885031">
                <a:moveTo>
                  <a:pt x="0" y="0"/>
                </a:moveTo>
                <a:lnTo>
                  <a:pt x="3203848" y="0"/>
                </a:lnTo>
                <a:lnTo>
                  <a:pt x="5168115" y="3885031"/>
                </a:lnTo>
                <a:lnTo>
                  <a:pt x="699911" y="38850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9054504" y="5884912"/>
            <a:ext cx="273630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96D4"/>
              </a:buClr>
              <a:defRPr/>
            </a:pPr>
            <a:r>
              <a:rPr lang="en-US" sz="2000" b="1" dirty="0">
                <a:solidFill>
                  <a:srgbClr val="0096D3"/>
                </a:solidFill>
              </a:rPr>
              <a:t>CAMPUS LABORATORIES</a:t>
            </a:r>
          </a:p>
          <a:p>
            <a:pPr>
              <a:spcAft>
                <a:spcPts val="1200"/>
              </a:spcAft>
              <a:buClr>
                <a:srgbClr val="0F96D4"/>
              </a:buClr>
              <a:defRPr/>
            </a:pPr>
            <a:r>
              <a:rPr lang="en-US" sz="2000" b="1" dirty="0">
                <a:solidFill>
                  <a:srgbClr val="595959"/>
                </a:solidFill>
              </a:rPr>
              <a:t>AIMS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Advanced Imaging, Microscopy and Spectroscopy</a:t>
            </a:r>
          </a:p>
        </p:txBody>
      </p:sp>
      <p:sp>
        <p:nvSpPr>
          <p:cNvPr id="2" name="Rechteck 1"/>
          <p:cNvSpPr/>
          <p:nvPr/>
        </p:nvSpPr>
        <p:spPr>
          <a:xfrm>
            <a:off x="4343478" y="2890169"/>
            <a:ext cx="12948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F96D4"/>
              </a:buClr>
              <a:defRPr/>
            </a:pPr>
            <a:endParaRPr lang="en-US" dirty="0">
              <a:solidFill>
                <a:srgbClr val="595959"/>
              </a:solidFill>
            </a:endParaRPr>
          </a:p>
          <a:p>
            <a:pPr>
              <a:buClr>
                <a:srgbClr val="0F96D4"/>
              </a:buClr>
              <a:defRPr/>
            </a:pPr>
            <a:r>
              <a:rPr lang="en-US" sz="2000" b="1" i="1" dirty="0" err="1">
                <a:solidFill>
                  <a:srgbClr val="595959"/>
                </a:solidFill>
              </a:rPr>
              <a:t>e</a:t>
            </a:r>
            <a:r>
              <a:rPr lang="en-US" sz="2000" b="1" dirty="0" err="1">
                <a:solidFill>
                  <a:srgbClr val="595959"/>
                </a:solidFill>
              </a:rPr>
              <a:t>Ra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Göttingen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 err="1">
                <a:solidFill>
                  <a:srgbClr val="595959"/>
                </a:solidFill>
              </a:rPr>
              <a:t>eResearch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Alliance 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835432" y="2867591"/>
            <a:ext cx="1459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F96D4"/>
              </a:buClr>
              <a:defRPr/>
            </a:pPr>
            <a:r>
              <a:rPr lang="en-US" sz="2000" b="1" dirty="0">
                <a:solidFill>
                  <a:srgbClr val="0096D3"/>
                </a:solidFill>
              </a:rPr>
              <a:t>LIBRARY</a:t>
            </a:r>
            <a:endParaRPr lang="en-US" sz="2400" b="1" dirty="0">
              <a:solidFill>
                <a:srgbClr val="0096D3"/>
              </a:solidFill>
            </a:endParaRPr>
          </a:p>
          <a:p>
            <a:pPr>
              <a:buClr>
                <a:srgbClr val="0F96D4"/>
              </a:buClr>
              <a:defRPr/>
            </a:pPr>
            <a:r>
              <a:rPr lang="en-US" sz="2000" b="1" dirty="0">
                <a:solidFill>
                  <a:srgbClr val="595959"/>
                </a:solidFill>
              </a:rPr>
              <a:t>SUB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Göttingen State and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University Library</a:t>
            </a:r>
          </a:p>
        </p:txBody>
      </p:sp>
      <p:sp>
        <p:nvSpPr>
          <p:cNvPr id="15" name="Rechteck 14"/>
          <p:cNvSpPr/>
          <p:nvPr/>
        </p:nvSpPr>
        <p:spPr>
          <a:xfrm>
            <a:off x="2325936" y="2867591"/>
            <a:ext cx="18453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F96D4"/>
              </a:buClr>
              <a:defRPr/>
            </a:pPr>
            <a:r>
              <a:rPr lang="en-US" sz="2000" b="1" dirty="0">
                <a:solidFill>
                  <a:srgbClr val="0096D3"/>
                </a:solidFill>
              </a:rPr>
              <a:t>DATA CENTRE</a:t>
            </a:r>
          </a:p>
          <a:p>
            <a:pPr>
              <a:buClr>
                <a:srgbClr val="0F96D4"/>
              </a:buClr>
              <a:defRPr/>
            </a:pPr>
            <a:r>
              <a:rPr lang="en-US" sz="2000" b="1" dirty="0">
                <a:solidFill>
                  <a:srgbClr val="595959"/>
                </a:solidFill>
              </a:rPr>
              <a:t>GWDG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Göttingen Computing and IT Competence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Centre </a:t>
            </a:r>
          </a:p>
        </p:txBody>
      </p:sp>
      <p:sp>
        <p:nvSpPr>
          <p:cNvPr id="3" name="Rechteck 2"/>
          <p:cNvSpPr/>
          <p:nvPr/>
        </p:nvSpPr>
        <p:spPr>
          <a:xfrm>
            <a:off x="-712141" y="5073773"/>
            <a:ext cx="5010869" cy="3941022"/>
          </a:xfrm>
          <a:custGeom>
            <a:avLst/>
            <a:gdLst>
              <a:gd name="connsiteX0" fmla="*/ 0 w 3096344"/>
              <a:gd name="connsiteY0" fmla="*/ 0 h 2808312"/>
              <a:gd name="connsiteX1" fmla="*/ 3096344 w 3096344"/>
              <a:gd name="connsiteY1" fmla="*/ 0 h 2808312"/>
              <a:gd name="connsiteX2" fmla="*/ 3096344 w 3096344"/>
              <a:gd name="connsiteY2" fmla="*/ 2808312 h 2808312"/>
              <a:gd name="connsiteX3" fmla="*/ 0 w 3096344"/>
              <a:gd name="connsiteY3" fmla="*/ 2808312 h 2808312"/>
              <a:gd name="connsiteX4" fmla="*/ 0 w 3096344"/>
              <a:gd name="connsiteY4" fmla="*/ 0 h 2808312"/>
              <a:gd name="connsiteX0" fmla="*/ 1981200 w 5077544"/>
              <a:gd name="connsiteY0" fmla="*/ 0 h 4151337"/>
              <a:gd name="connsiteX1" fmla="*/ 5077544 w 5077544"/>
              <a:gd name="connsiteY1" fmla="*/ 0 h 4151337"/>
              <a:gd name="connsiteX2" fmla="*/ 5077544 w 5077544"/>
              <a:gd name="connsiteY2" fmla="*/ 2808312 h 4151337"/>
              <a:gd name="connsiteX3" fmla="*/ 0 w 5077544"/>
              <a:gd name="connsiteY3" fmla="*/ 4151337 h 4151337"/>
              <a:gd name="connsiteX4" fmla="*/ 1981200 w 5077544"/>
              <a:gd name="connsiteY4" fmla="*/ 0 h 4151337"/>
              <a:gd name="connsiteX0" fmla="*/ 1981200 w 5077544"/>
              <a:gd name="connsiteY0" fmla="*/ 0 h 4151337"/>
              <a:gd name="connsiteX1" fmla="*/ 5077544 w 5077544"/>
              <a:gd name="connsiteY1" fmla="*/ 0 h 4151337"/>
              <a:gd name="connsiteX2" fmla="*/ 4467944 w 5077544"/>
              <a:gd name="connsiteY2" fmla="*/ 3960837 h 4151337"/>
              <a:gd name="connsiteX3" fmla="*/ 0 w 5077544"/>
              <a:gd name="connsiteY3" fmla="*/ 4151337 h 4151337"/>
              <a:gd name="connsiteX4" fmla="*/ 1981200 w 5077544"/>
              <a:gd name="connsiteY4" fmla="*/ 0 h 4151337"/>
              <a:gd name="connsiteX0" fmla="*/ 1895475 w 4991819"/>
              <a:gd name="connsiteY0" fmla="*/ 0 h 3970362"/>
              <a:gd name="connsiteX1" fmla="*/ 4991819 w 4991819"/>
              <a:gd name="connsiteY1" fmla="*/ 0 h 3970362"/>
              <a:gd name="connsiteX2" fmla="*/ 4382219 w 4991819"/>
              <a:gd name="connsiteY2" fmla="*/ 3960837 h 3970362"/>
              <a:gd name="connsiteX3" fmla="*/ 0 w 4991819"/>
              <a:gd name="connsiteY3" fmla="*/ 3970362 h 3970362"/>
              <a:gd name="connsiteX4" fmla="*/ 1895475 w 4991819"/>
              <a:gd name="connsiteY4" fmla="*/ 0 h 3970362"/>
              <a:gd name="connsiteX0" fmla="*/ 1885950 w 4982294"/>
              <a:gd name="connsiteY0" fmla="*/ 0 h 3960837"/>
              <a:gd name="connsiteX1" fmla="*/ 4982294 w 4982294"/>
              <a:gd name="connsiteY1" fmla="*/ 0 h 3960837"/>
              <a:gd name="connsiteX2" fmla="*/ 4372694 w 4982294"/>
              <a:gd name="connsiteY2" fmla="*/ 3960837 h 3960837"/>
              <a:gd name="connsiteX3" fmla="*/ 0 w 4982294"/>
              <a:gd name="connsiteY3" fmla="*/ 3960837 h 3960837"/>
              <a:gd name="connsiteX4" fmla="*/ 1885950 w 4982294"/>
              <a:gd name="connsiteY4" fmla="*/ 0 h 3960837"/>
              <a:gd name="connsiteX0" fmla="*/ 1885950 w 5010869"/>
              <a:gd name="connsiteY0" fmla="*/ 19050 h 3979887"/>
              <a:gd name="connsiteX1" fmla="*/ 5010869 w 5010869"/>
              <a:gd name="connsiteY1" fmla="*/ 0 h 3979887"/>
              <a:gd name="connsiteX2" fmla="*/ 4372694 w 5010869"/>
              <a:gd name="connsiteY2" fmla="*/ 3979887 h 3979887"/>
              <a:gd name="connsiteX3" fmla="*/ 0 w 5010869"/>
              <a:gd name="connsiteY3" fmla="*/ 3979887 h 3979887"/>
              <a:gd name="connsiteX4" fmla="*/ 1885950 w 5010869"/>
              <a:gd name="connsiteY4" fmla="*/ 19050 h 3979887"/>
              <a:gd name="connsiteX0" fmla="*/ 1885950 w 5010869"/>
              <a:gd name="connsiteY0" fmla="*/ 19050 h 3979887"/>
              <a:gd name="connsiteX1" fmla="*/ 5010869 w 5010869"/>
              <a:gd name="connsiteY1" fmla="*/ 0 h 3979887"/>
              <a:gd name="connsiteX2" fmla="*/ 4382219 w 5010869"/>
              <a:gd name="connsiteY2" fmla="*/ 3922998 h 3979887"/>
              <a:gd name="connsiteX3" fmla="*/ 0 w 5010869"/>
              <a:gd name="connsiteY3" fmla="*/ 3979887 h 3979887"/>
              <a:gd name="connsiteX4" fmla="*/ 1885950 w 5010869"/>
              <a:gd name="connsiteY4" fmla="*/ 19050 h 3979887"/>
              <a:gd name="connsiteX0" fmla="*/ 1885950 w 5010869"/>
              <a:gd name="connsiteY0" fmla="*/ 19050 h 3922998"/>
              <a:gd name="connsiteX1" fmla="*/ 5010869 w 5010869"/>
              <a:gd name="connsiteY1" fmla="*/ 0 h 3922998"/>
              <a:gd name="connsiteX2" fmla="*/ 4382219 w 5010869"/>
              <a:gd name="connsiteY2" fmla="*/ 3922998 h 3922998"/>
              <a:gd name="connsiteX3" fmla="*/ 0 w 5010869"/>
              <a:gd name="connsiteY3" fmla="*/ 3922998 h 3922998"/>
              <a:gd name="connsiteX4" fmla="*/ 1885950 w 5010869"/>
              <a:gd name="connsiteY4" fmla="*/ 19050 h 392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869" h="3922998">
                <a:moveTo>
                  <a:pt x="1885950" y="19050"/>
                </a:moveTo>
                <a:lnTo>
                  <a:pt x="5010869" y="0"/>
                </a:lnTo>
                <a:lnTo>
                  <a:pt x="4382219" y="3922998"/>
                </a:lnTo>
                <a:lnTo>
                  <a:pt x="0" y="3922998"/>
                </a:lnTo>
                <a:lnTo>
                  <a:pt x="1885950" y="19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101725" y="5508198"/>
            <a:ext cx="257261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96D4"/>
              </a:buClr>
              <a:defRPr/>
            </a:pPr>
            <a:r>
              <a:rPr lang="en-US" sz="2000" b="1" dirty="0">
                <a:solidFill>
                  <a:srgbClr val="0096D3"/>
                </a:solidFill>
              </a:rPr>
              <a:t>GÖTTINGEN CAMPUS INSTITUTES</a:t>
            </a:r>
            <a:br>
              <a:rPr lang="en-US" sz="2000" b="1" dirty="0">
                <a:solidFill>
                  <a:srgbClr val="0096D3"/>
                </a:solidFill>
              </a:rPr>
            </a:br>
            <a:r>
              <a:rPr lang="en-US" sz="2000" b="1" dirty="0">
                <a:solidFill>
                  <a:srgbClr val="595959"/>
                </a:solidFill>
              </a:rPr>
              <a:t>CIDAS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Campus Institute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Data Science </a:t>
            </a:r>
          </a:p>
          <a:p>
            <a:pPr>
              <a:spcAft>
                <a:spcPts val="1200"/>
              </a:spcAft>
              <a:buClr>
                <a:srgbClr val="0F96D4"/>
              </a:buClr>
              <a:defRPr/>
            </a:pPr>
            <a:r>
              <a:rPr lang="en-US" sz="2000" b="1" dirty="0">
                <a:solidFill>
                  <a:srgbClr val="595959"/>
                </a:solidFill>
              </a:rPr>
              <a:t>CIDBN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Göttingen Campus Institute for Dynamics of Biological Networks </a:t>
            </a:r>
          </a:p>
        </p:txBody>
      </p:sp>
    </p:spTree>
    <p:extLst>
      <p:ext uri="{BB962C8B-B14F-4D97-AF65-F5344CB8AC3E}">
        <p14:creationId xmlns:p14="http://schemas.microsoft.com/office/powerpoint/2010/main" val="21152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50328" y="1348408"/>
            <a:ext cx="13105456" cy="776286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The Göttingen Campus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A66739-710B-D346-A76A-8EF9969DF470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10"/>
          <p:cNvSpPr txBox="1">
            <a:spLocks/>
          </p:cNvSpPr>
          <p:nvPr/>
        </p:nvSpPr>
        <p:spPr>
          <a:xfrm>
            <a:off x="-50328" y="1997075"/>
            <a:ext cx="1166529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>
            <a:lvl1pPr>
              <a:defRPr sz="3400" b="0" i="0" cap="small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073150"/>
            <a:r>
              <a:rPr lang="de-DE" sz="3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sz="3600" kern="0" dirty="0">
                <a:solidFill>
                  <a:srgbClr val="727272"/>
                </a:solidFill>
              </a:rPr>
              <a:t>JOINT</a:t>
            </a:r>
            <a:r>
              <a:rPr lang="de-DE" sz="3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 AT THE GÖTTINGEN CAMPUS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215378" y="4228728"/>
            <a:ext cx="1039959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431330" y="4372744"/>
            <a:ext cx="1000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96D3"/>
                </a:solidFill>
              </a:rPr>
              <a:t>9 Collaborative Research </a:t>
            </a:r>
            <a:r>
              <a:rPr lang="de-DE" sz="2400" b="1" dirty="0" err="1">
                <a:solidFill>
                  <a:srgbClr val="0096D3"/>
                </a:solidFill>
              </a:rPr>
              <a:t>Centres</a:t>
            </a:r>
            <a:r>
              <a:rPr lang="de-DE" sz="2400" b="1" dirty="0">
                <a:solidFill>
                  <a:srgbClr val="0096D3"/>
                </a:solidFill>
              </a:rPr>
              <a:t> </a:t>
            </a:r>
            <a:r>
              <a:rPr lang="de-DE" sz="2400" b="1" dirty="0" err="1">
                <a:solidFill>
                  <a:srgbClr val="0096D3"/>
                </a:solidFill>
              </a:rPr>
              <a:t>coordinated</a:t>
            </a:r>
            <a:r>
              <a:rPr lang="de-DE" sz="2400" b="1" dirty="0">
                <a:solidFill>
                  <a:srgbClr val="0096D3"/>
                </a:solidFill>
              </a:rPr>
              <a:t> </a:t>
            </a:r>
            <a:r>
              <a:rPr lang="de-DE" sz="2400" b="1" dirty="0" err="1">
                <a:solidFill>
                  <a:srgbClr val="0096D3"/>
                </a:solidFill>
              </a:rPr>
              <a:t>by</a:t>
            </a:r>
            <a:r>
              <a:rPr lang="de-DE" sz="2400" b="1" dirty="0">
                <a:solidFill>
                  <a:srgbClr val="0096D3"/>
                </a:solidFill>
              </a:rPr>
              <a:t> Göttingen </a:t>
            </a:r>
            <a:r>
              <a:rPr lang="de-DE" sz="2400" b="1" dirty="0" err="1">
                <a:solidFill>
                  <a:srgbClr val="0096D3"/>
                </a:solidFill>
              </a:rPr>
              <a:t>scientists</a:t>
            </a:r>
            <a:endParaRPr lang="de-DE" sz="2400" b="1" dirty="0">
              <a:solidFill>
                <a:srgbClr val="0096D3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xfrm>
            <a:off x="1508897" y="5119572"/>
            <a:ext cx="4561455" cy="2800767"/>
          </a:xfrm>
        </p:spPr>
        <p:txBody>
          <a:bodyPr/>
          <a:lstStyle/>
          <a:p>
            <a:pPr marL="265113" indent="-265113" algn="l"/>
            <a:r>
              <a:rPr lang="en-US" sz="1800" dirty="0">
                <a:solidFill>
                  <a:srgbClr val="727272"/>
                </a:solidFill>
                <a:latin typeface="+mn-lt"/>
              </a:rPr>
              <a:t>CRC 1528: Cognition of Interaction</a:t>
            </a:r>
          </a:p>
          <a:p>
            <a:pPr marL="265113" indent="-265113" algn="l"/>
            <a:r>
              <a:rPr lang="en-US" sz="1800" dirty="0">
                <a:solidFill>
                  <a:srgbClr val="727272"/>
                </a:solidFill>
                <a:latin typeface="+mn-lt"/>
              </a:rPr>
              <a:t>CRC 1456: Mathematics of Experiment: The challenge of indirect measurements in the natural sciences</a:t>
            </a:r>
          </a:p>
          <a:p>
            <a:pPr marL="265113" indent="-265113" algn="l"/>
            <a:r>
              <a:rPr lang="de-DE" sz="1800" dirty="0">
                <a:solidFill>
                  <a:srgbClr val="727272"/>
                </a:solidFill>
                <a:latin typeface="+mn-lt"/>
              </a:rPr>
              <a:t>CRC 1286 Quantitative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Synaptology</a:t>
            </a:r>
            <a:endParaRPr lang="de-DE" sz="1800" dirty="0">
              <a:solidFill>
                <a:srgbClr val="727272"/>
              </a:solidFill>
              <a:latin typeface="+mn-lt"/>
            </a:endParaRPr>
          </a:p>
          <a:p>
            <a:pPr marL="265113" indent="-265113" algn="l"/>
            <a:r>
              <a:rPr lang="de-DE" sz="1800" dirty="0">
                <a:solidFill>
                  <a:srgbClr val="727272"/>
                </a:solidFill>
                <a:latin typeface="+mn-lt"/>
              </a:rPr>
              <a:t>CRC 1190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Compartmental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Gates and Contact Sites in Cells</a:t>
            </a:r>
          </a:p>
          <a:p>
            <a:pPr marL="265113" indent="-265113" algn="l"/>
            <a:r>
              <a:rPr lang="de-DE" sz="1800" dirty="0">
                <a:solidFill>
                  <a:srgbClr val="727272"/>
                </a:solidFill>
                <a:latin typeface="+mn-lt"/>
              </a:rPr>
              <a:t>CRC 1073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Atomic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scale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control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of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energy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conversion</a:t>
            </a:r>
            <a:endParaRPr lang="de-DE" sz="1800" dirty="0">
              <a:solidFill>
                <a:srgbClr val="727272"/>
              </a:solidFill>
              <a:latin typeface="+mn-lt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208908" y="3035193"/>
            <a:ext cx="10406060" cy="90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508897" y="3123001"/>
            <a:ext cx="992847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F96D4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914400"/>
            <a:r>
              <a:rPr lang="en-US" sz="2400" b="1" kern="1200" dirty="0">
                <a:solidFill>
                  <a:srgbClr val="0096D3"/>
                </a:solidFill>
                <a:latin typeface="+mn-lt"/>
                <a:ea typeface="+mn-ea"/>
                <a:cs typeface="+mn-cs"/>
              </a:rPr>
              <a:t>Cluster of Excellence </a:t>
            </a:r>
            <a:br>
              <a:rPr lang="en-US" sz="2400" b="1" kern="1200" dirty="0">
                <a:solidFill>
                  <a:srgbClr val="0096D3"/>
                </a:solidFill>
                <a:latin typeface="+mn-lt"/>
                <a:ea typeface="+mn-ea"/>
                <a:cs typeface="+mn-cs"/>
              </a:rPr>
            </a:br>
            <a:r>
              <a:rPr lang="en-US" sz="2000" kern="1200" dirty="0">
                <a:solidFill>
                  <a:srgbClr val="727272"/>
                </a:solidFill>
                <a:latin typeface="+mn-lt"/>
                <a:ea typeface="+mn-ea"/>
                <a:cs typeface="+mn-cs"/>
              </a:rPr>
              <a:t>Multiscale </a:t>
            </a:r>
            <a:r>
              <a:rPr lang="en-US" sz="2000" kern="1200" dirty="0" err="1">
                <a:solidFill>
                  <a:srgbClr val="727272"/>
                </a:solidFill>
                <a:latin typeface="+mn-lt"/>
                <a:ea typeface="+mn-ea"/>
                <a:cs typeface="+mn-cs"/>
              </a:rPr>
              <a:t>Bioimaging</a:t>
            </a:r>
            <a:r>
              <a:rPr lang="en-US" sz="2000" kern="1200" dirty="0">
                <a:solidFill>
                  <a:srgbClr val="727272"/>
                </a:solidFill>
                <a:latin typeface="+mn-lt"/>
                <a:ea typeface="+mn-ea"/>
                <a:cs typeface="+mn-cs"/>
              </a:rPr>
              <a:t>: from Molecular Machines to Networks of Excitable Cells</a:t>
            </a:r>
            <a:endParaRPr lang="de-DE" sz="2000" kern="1200" dirty="0">
              <a:solidFill>
                <a:srgbClr val="72727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platzhalter 13"/>
          <p:cNvSpPr txBox="1">
            <a:spLocks/>
          </p:cNvSpPr>
          <p:nvPr/>
        </p:nvSpPr>
        <p:spPr>
          <a:xfrm>
            <a:off x="6666970" y="5122441"/>
            <a:ext cx="4513207" cy="2446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spcAft>
                <a:spcPts val="600"/>
              </a:spcAft>
              <a:buClr>
                <a:srgbClr val="0F96D4"/>
              </a:buClr>
              <a:buSzPct val="104000"/>
              <a:buFont typeface="Wingdings" charset="2"/>
              <a:buChar char="§"/>
              <a:defRPr sz="2400" b="0" i="0" baseline="0">
                <a:solidFill>
                  <a:srgbClr val="595959"/>
                </a:solidFill>
                <a:latin typeface="+mj-lt"/>
                <a:ea typeface="+mn-ea"/>
                <a:cs typeface="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65113" indent="-265113" algn="l"/>
            <a:r>
              <a:rPr lang="de-DE" sz="1800" dirty="0">
                <a:solidFill>
                  <a:srgbClr val="727272"/>
                </a:solidFill>
                <a:latin typeface="+mn-lt"/>
              </a:rPr>
              <a:t>CRC 1002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Modulatory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Units in Heart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Failure</a:t>
            </a:r>
            <a:endParaRPr lang="de-DE" sz="1800" dirty="0">
              <a:solidFill>
                <a:srgbClr val="727272"/>
              </a:solidFill>
              <a:latin typeface="+mn-lt"/>
            </a:endParaRPr>
          </a:p>
          <a:p>
            <a:pPr marL="265113" indent="-265113" algn="l"/>
            <a:r>
              <a:rPr lang="de-DE" sz="1800" dirty="0">
                <a:solidFill>
                  <a:srgbClr val="727272"/>
                </a:solidFill>
                <a:latin typeface="+mn-lt"/>
              </a:rPr>
              <a:t>CRC 990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Ecological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and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socioeconomic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functions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of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tropical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lowland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rainforest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transformation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727272"/>
                </a:solidFill>
                <a:latin typeface="+mn-lt"/>
              </a:rPr>
              <a:t>systems</a:t>
            </a:r>
            <a:r>
              <a:rPr lang="de-DE" sz="1800" dirty="0">
                <a:solidFill>
                  <a:srgbClr val="727272"/>
                </a:solidFill>
                <a:latin typeface="+mn-lt"/>
              </a:rPr>
              <a:t> (Sumatra, Indonesia)</a:t>
            </a:r>
          </a:p>
          <a:p>
            <a:pPr marL="265113" indent="-265113" defTabSz="914400"/>
            <a:r>
              <a:rPr lang="de-DE" sz="1800" kern="0" dirty="0">
                <a:solidFill>
                  <a:srgbClr val="727272"/>
                </a:solidFill>
                <a:latin typeface="+mn-lt"/>
              </a:rPr>
              <a:t>CRC 889 </a:t>
            </a:r>
            <a:r>
              <a:rPr lang="de-DE" sz="1800" kern="0" dirty="0" err="1">
                <a:solidFill>
                  <a:srgbClr val="727272"/>
                </a:solidFill>
                <a:latin typeface="+mn-lt"/>
              </a:rPr>
              <a:t>Cellular</a:t>
            </a:r>
            <a:r>
              <a:rPr lang="de-DE" sz="1800" kern="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kern="0" dirty="0" err="1">
                <a:solidFill>
                  <a:srgbClr val="727272"/>
                </a:solidFill>
                <a:latin typeface="+mn-lt"/>
              </a:rPr>
              <a:t>Mechanisms</a:t>
            </a:r>
            <a:r>
              <a:rPr lang="de-DE" sz="1800" kern="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kern="0" dirty="0" err="1">
                <a:solidFill>
                  <a:srgbClr val="727272"/>
                </a:solidFill>
                <a:latin typeface="+mn-lt"/>
              </a:rPr>
              <a:t>of</a:t>
            </a:r>
            <a:r>
              <a:rPr lang="de-DE" sz="1800" kern="0" dirty="0">
                <a:solidFill>
                  <a:srgbClr val="727272"/>
                </a:solidFill>
                <a:latin typeface="+mn-lt"/>
              </a:rPr>
              <a:t> </a:t>
            </a:r>
            <a:r>
              <a:rPr lang="de-DE" sz="1800" kern="0" dirty="0" err="1">
                <a:solidFill>
                  <a:srgbClr val="727272"/>
                </a:solidFill>
                <a:latin typeface="+mn-lt"/>
              </a:rPr>
              <a:t>Sensory</a:t>
            </a:r>
            <a:r>
              <a:rPr lang="de-DE" sz="1800" kern="0" dirty="0">
                <a:solidFill>
                  <a:srgbClr val="727272"/>
                </a:solidFill>
                <a:latin typeface="+mn-lt"/>
              </a:rPr>
              <a:t> Processing</a:t>
            </a:r>
          </a:p>
          <a:p>
            <a:pPr marL="265113" indent="-265113" defTabSz="914400"/>
            <a:r>
              <a:rPr lang="de-DE" sz="1800" kern="0" dirty="0">
                <a:solidFill>
                  <a:srgbClr val="727272"/>
                </a:solidFill>
                <a:latin typeface="+mn-lt"/>
              </a:rPr>
              <a:t>CRC  860 Integrative </a:t>
            </a:r>
            <a:r>
              <a:rPr lang="de-DE" sz="1800" kern="0" dirty="0" err="1">
                <a:solidFill>
                  <a:srgbClr val="727272"/>
                </a:solidFill>
                <a:latin typeface="+mn-lt"/>
              </a:rPr>
              <a:t>Structural</a:t>
            </a:r>
            <a:r>
              <a:rPr lang="de-DE" sz="1800" kern="0" dirty="0">
                <a:solidFill>
                  <a:srgbClr val="727272"/>
                </a:solidFill>
                <a:latin typeface="+mn-lt"/>
              </a:rPr>
              <a:t> Biology </a:t>
            </a:r>
            <a:r>
              <a:rPr lang="de-DE" sz="1800" kern="0" dirty="0" err="1">
                <a:solidFill>
                  <a:srgbClr val="727272"/>
                </a:solidFill>
                <a:latin typeface="+mn-lt"/>
              </a:rPr>
              <a:t>of</a:t>
            </a:r>
            <a:r>
              <a:rPr lang="de-DE" sz="1800" kern="0" dirty="0">
                <a:solidFill>
                  <a:srgbClr val="727272"/>
                </a:solidFill>
                <a:latin typeface="+mn-lt"/>
              </a:rPr>
              <a:t> Dynamic</a:t>
            </a:r>
          </a:p>
        </p:txBody>
      </p:sp>
    </p:spTree>
    <p:extLst>
      <p:ext uri="{BB962C8B-B14F-4D97-AF65-F5344CB8AC3E}">
        <p14:creationId xmlns:p14="http://schemas.microsoft.com/office/powerpoint/2010/main" val="244512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1450552" y="3161726"/>
            <a:ext cx="10596464" cy="3784591"/>
            <a:chOff x="2325937" y="2022670"/>
            <a:chExt cx="8107050" cy="3662445"/>
          </a:xfrm>
          <a:solidFill>
            <a:srgbClr val="0096D3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15" name="Rechteck 14"/>
            <p:cNvSpPr/>
            <p:nvPr/>
          </p:nvSpPr>
          <p:spPr>
            <a:xfrm>
              <a:off x="2325937" y="2022670"/>
              <a:ext cx="8107050" cy="3662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2810973" y="2133747"/>
              <a:ext cx="2305388" cy="578882"/>
            </a:xfrm>
            <a:prstGeom prst="round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tabLst>
                  <a:tab pos="452438" algn="l"/>
                </a:tabLst>
              </a:pPr>
              <a:r>
                <a:rPr lang="de-DE" sz="2800" b="1" dirty="0">
                  <a:solidFill>
                    <a:schemeClr val="bg1"/>
                  </a:solidFill>
                </a:rPr>
                <a:t>GC Council (GCC)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2774276" y="2575386"/>
              <a:ext cx="7289746" cy="1906905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452438" algn="l"/>
                </a:tabLst>
              </a:pPr>
              <a:r>
                <a:rPr lang="de-DE" sz="2400" dirty="0" err="1">
                  <a:solidFill>
                    <a:schemeClr val="bg1"/>
                  </a:solidFill>
                </a:rPr>
                <a:t>Represents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the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interests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of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the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members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and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develops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strategic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directions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452438" algn="l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Identifies new key research areas and initiates central projects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tabLst>
                  <a:tab pos="452438" algn="l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Promotes greater integration among member institutions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The Göttingen Campus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25082-582E-244C-854F-D05B274BA6D7}" type="datetime1">
              <a:rPr lang="de-DE" smtClean="0"/>
              <a:pPr/>
              <a:t>20.09.2023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29792" y="1895436"/>
            <a:ext cx="1123324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F96D4"/>
                </a:solidFill>
                <a:latin typeface="+mj-lt"/>
                <a:ea typeface="+mj-ea"/>
                <a:cs typeface="DINPro"/>
              </a:defRPr>
            </a:lvl1pPr>
          </a:lstStyle>
          <a:p>
            <a:r>
              <a:rPr lang="en-US" dirty="0"/>
              <a:t>GOVERNANCE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822449" y="5659829"/>
            <a:ext cx="9781229" cy="1008750"/>
            <a:chOff x="2264221" y="7238365"/>
            <a:chExt cx="9739045" cy="1022073"/>
          </a:xfrm>
          <a:solidFill>
            <a:schemeClr val="tx2">
              <a:lumMod val="75000"/>
            </a:schemeClr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14" name="Rechteck 13"/>
            <p:cNvSpPr/>
            <p:nvPr/>
          </p:nvSpPr>
          <p:spPr>
            <a:xfrm>
              <a:off x="2264221" y="7238365"/>
              <a:ext cx="9739045" cy="10220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/>
            <p:cNvSpPr/>
            <p:nvPr/>
          </p:nvSpPr>
          <p:spPr>
            <a:xfrm>
              <a:off x="2449172" y="7244825"/>
              <a:ext cx="3089359" cy="586527"/>
            </a:xfrm>
            <a:prstGeom prst="round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tabLst>
                  <a:tab pos="452438" algn="l"/>
                </a:tabLst>
              </a:pPr>
              <a:r>
                <a:rPr lang="de-DE" sz="2800" b="1" dirty="0">
                  <a:solidFill>
                    <a:schemeClr val="bg1"/>
                  </a:solidFill>
                </a:rPr>
                <a:t>GC Executive Board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2449172" y="7673072"/>
              <a:ext cx="9443360" cy="517524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tabLst>
                  <a:tab pos="452438" algn="l"/>
                </a:tabLst>
              </a:pPr>
              <a:r>
                <a:rPr lang="de-DE" sz="2400" dirty="0" err="1">
                  <a:solidFill>
                    <a:schemeClr val="bg1"/>
                  </a:solidFill>
                </a:rPr>
                <a:t>Coordinates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ongoing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activities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and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makes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proposals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for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strategic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directions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450552" y="7303654"/>
            <a:ext cx="10596464" cy="1465640"/>
            <a:chOff x="1691961" y="6650795"/>
            <a:chExt cx="10596464" cy="1465640"/>
          </a:xfrm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16" name="Rechteck 15"/>
            <p:cNvSpPr/>
            <p:nvPr/>
          </p:nvSpPr>
          <p:spPr>
            <a:xfrm>
              <a:off x="1691961" y="6650795"/>
              <a:ext cx="10596464" cy="1465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299296" y="6669216"/>
              <a:ext cx="2321077" cy="578882"/>
            </a:xfrm>
            <a:prstGeom prst="round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52438" algn="l"/>
                </a:tabLst>
              </a:pPr>
              <a:r>
                <a:rPr lang="de-DE" sz="2800" b="1" dirty="0">
                  <a:solidFill>
                    <a:srgbClr val="0F96D4"/>
                  </a:solidFill>
                </a:rPr>
                <a:t>Extended GCC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299296" y="7109613"/>
              <a:ext cx="8972090" cy="919401"/>
            </a:xfrm>
            <a:prstGeom prst="round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52438" algn="l"/>
                </a:tabLst>
              </a:pPr>
              <a:r>
                <a:rPr lang="en-US" sz="2400" dirty="0">
                  <a:solidFill>
                    <a:srgbClr val="595959"/>
                  </a:solidFill>
                </a:rPr>
                <a:t>Promotes the exchange between member institutions and associated </a:t>
              </a:r>
              <a:br>
                <a:rPr lang="en-US" sz="2400" dirty="0">
                  <a:solidFill>
                    <a:srgbClr val="595959"/>
                  </a:solidFill>
                </a:rPr>
              </a:br>
              <a:r>
                <a:rPr lang="en-US" sz="2400" dirty="0">
                  <a:solidFill>
                    <a:srgbClr val="595959"/>
                  </a:solidFill>
                </a:rPr>
                <a:t>partner </a:t>
              </a:r>
              <a:r>
                <a:rPr lang="en-US" sz="2400" dirty="0" err="1">
                  <a:solidFill>
                    <a:srgbClr val="595959"/>
                  </a:solidFill>
                </a:rPr>
                <a:t>organisations</a:t>
              </a:r>
              <a:r>
                <a:rPr lang="en-US" sz="2400" dirty="0">
                  <a:solidFill>
                    <a:srgbClr val="595959"/>
                  </a:solidFill>
                </a:rPr>
                <a:t> (meets yearly)</a:t>
              </a:r>
              <a:endParaRPr lang="de-DE" sz="2400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591621" y="6928582"/>
            <a:ext cx="600374" cy="769440"/>
            <a:chOff x="5998343" y="6824025"/>
            <a:chExt cx="360000" cy="461377"/>
          </a:xfrm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18" name="Ellipse 17"/>
            <p:cNvSpPr/>
            <p:nvPr/>
          </p:nvSpPr>
          <p:spPr>
            <a:xfrm>
              <a:off x="5998343" y="6893023"/>
              <a:ext cx="360000" cy="360000"/>
            </a:xfrm>
            <a:prstGeom prst="ellipse">
              <a:avLst/>
            </a:prstGeom>
            <a:solidFill>
              <a:srgbClr val="009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038872" y="6824025"/>
              <a:ext cx="278941" cy="4613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4400" dirty="0">
                  <a:solidFill>
                    <a:schemeClr val="bg1"/>
                  </a:solidFill>
                </a:rPr>
                <a:t>+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16601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b37dd791-e1fa-4f5e-972b-668f969f3ee0" xsi:nil="true"/>
    <Dokumentenart xmlns="b37dd791-e1fa-4f5e-972b-668f969f3ee0">GC</Dokumentena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153FAE0C1E046BAFD1BCB01E9672D" ma:contentTypeVersion="3" ma:contentTypeDescription="Create a new document." ma:contentTypeScope="" ma:versionID="887d3332ebb23d13b318944f72d14845">
  <xsd:schema xmlns:xsd="http://www.w3.org/2001/XMLSchema" xmlns:xs="http://www.w3.org/2001/XMLSchema" xmlns:p="http://schemas.microsoft.com/office/2006/metadata/properties" xmlns:ns2="7dc2a41c-0815-4986-acc1-0dc51a131e4e" xmlns:ns3="b37dd791-e1fa-4f5e-972b-668f969f3ee0" targetNamespace="http://schemas.microsoft.com/office/2006/metadata/properties" ma:root="true" ma:fieldsID="aadbcfa9c061165099a9862d14755ceb" ns2:_="" ns3:_="">
    <xsd:import namespace="7dc2a41c-0815-4986-acc1-0dc51a131e4e"/>
    <xsd:import namespace="b37dd791-e1fa-4f5e-972b-668f969f3e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kumentenart" minOccurs="0"/>
                <xsd:element ref="ns3:Dat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2a41c-0815-4986-acc1-0dc51a131e4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dd791-e1fa-4f5e-972b-668f969f3ee0" elementFormDefault="qualified">
    <xsd:import namespace="http://schemas.microsoft.com/office/2006/documentManagement/types"/>
    <xsd:import namespace="http://schemas.microsoft.com/office/infopath/2007/PartnerControls"/>
    <xsd:element name="Dokumentenart" ma:index="11" nillable="true" ma:displayName="Dokumentenart" ma:default="GC" ma:format="Dropdown" ma:internalName="Dokumentenart">
      <xsd:simpleType>
        <xsd:restriction base="dms:Choice">
          <xsd:enumeration value="GC"/>
          <xsd:enumeration value="GC-Satzung"/>
          <xsd:enumeration value="EB"/>
          <xsd:enumeration value="GRC"/>
          <xsd:enumeration value="Briefe"/>
          <xsd:enumeration value="Gleichstellung"/>
        </xsd:restriction>
      </xsd:simpleType>
    </xsd:element>
    <xsd:element name="Datum" ma:index="12" nillable="true" ma:displayName="Datum" ma:internalName="Datum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F4C1E2-11F1-4478-8784-92980C894BF0}">
  <ds:schemaRefs>
    <ds:schemaRef ds:uri="http://schemas.microsoft.com/office/2006/documentManagement/types"/>
    <ds:schemaRef ds:uri="7dc2a41c-0815-4986-acc1-0dc51a131e4e"/>
    <ds:schemaRef ds:uri="http://purl.org/dc/terms/"/>
    <ds:schemaRef ds:uri="http://schemas.openxmlformats.org/package/2006/metadata/core-properties"/>
    <ds:schemaRef ds:uri="http://purl.org/dc/dcmitype/"/>
    <ds:schemaRef ds:uri="b37dd791-e1fa-4f5e-972b-668f969f3ee0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14ADB1-1139-439C-8911-4526FB7657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C00D86-99F5-4768-8119-53F12C2627F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33DFB9C-15EC-43B2-8D16-B12F4F743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2a41c-0815-4986-acc1-0dc51a131e4e"/>
    <ds:schemaRef ds:uri="b37dd791-e1fa-4f5e-972b-668f969f3e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487</Words>
  <Application>Microsoft Office PowerPoint</Application>
  <PresentationFormat>Benutzerdefiniert</PresentationFormat>
  <Paragraphs>95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DINPro</vt:lpstr>
      <vt:lpstr>Times New Roman</vt:lpstr>
      <vt:lpstr>Wingdings</vt:lpstr>
      <vt:lpstr>Office Theme</vt:lpstr>
      <vt:lpstr>The Göttingen Campus</vt:lpstr>
      <vt:lpstr>PowerPoint-Präsentation</vt:lpstr>
      <vt:lpstr>MEMBERS</vt:lpstr>
      <vt:lpstr>PowerPoint-Präsentation</vt:lpstr>
      <vt:lpstr>ASSOCIATE PARTNERS</vt:lpstr>
      <vt:lpstr>GRADUATE SCHOOLS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</dc:creator>
  <cp:lastModifiedBy>Voss, Christine</cp:lastModifiedBy>
  <cp:revision>262</cp:revision>
  <cp:lastPrinted>2018-10-19T08:11:23Z</cp:lastPrinted>
  <dcterms:created xsi:type="dcterms:W3CDTF">2017-01-19T08:41:59Z</dcterms:created>
  <dcterms:modified xsi:type="dcterms:W3CDTF">2023-09-20T08:46:16Z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  <property fmtid="{D5CDD505-2E9C-101B-9397-08002B2CF9AE}" pid="5" name="ContentTypeId">
    <vt:lpwstr>0x010100E7C153FAE0C1E046BAFD1BCB01E9672D</vt:lpwstr>
  </property>
</Properties>
</file>